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162" r:id="rId2"/>
    <p:sldId id="1311" r:id="rId3"/>
    <p:sldId id="1354" r:id="rId4"/>
    <p:sldId id="1363" r:id="rId5"/>
    <p:sldId id="1364" r:id="rId6"/>
    <p:sldId id="1365" r:id="rId7"/>
    <p:sldId id="1367" r:id="rId8"/>
    <p:sldId id="1368" r:id="rId9"/>
    <p:sldId id="1369" r:id="rId10"/>
    <p:sldId id="1357" r:id="rId11"/>
    <p:sldId id="1352" r:id="rId12"/>
    <p:sldId id="1358" r:id="rId13"/>
    <p:sldId id="1372" r:id="rId14"/>
    <p:sldId id="1360" r:id="rId15"/>
    <p:sldId id="1361" r:id="rId16"/>
    <p:sldId id="1359" r:id="rId17"/>
    <p:sldId id="1370" r:id="rId18"/>
    <p:sldId id="1371" r:id="rId19"/>
    <p:sldId id="268" r:id="rId20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B9CDE5"/>
    <a:srgbClr val="0033CC"/>
    <a:srgbClr val="FCD5B5"/>
    <a:srgbClr val="D7E4BD"/>
    <a:srgbClr val="FF00FF"/>
    <a:srgbClr val="FF66FF"/>
    <a:srgbClr val="FF33C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1882" autoAdjust="0"/>
  </p:normalViewPr>
  <p:slideViewPr>
    <p:cSldViewPr>
      <p:cViewPr varScale="1">
        <p:scale>
          <a:sx n="147" d="100"/>
          <a:sy n="147" d="100"/>
        </p:scale>
        <p:origin x="52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E9EF5-3AEC-454E-8108-0575C13016AB}" type="datetimeFigureOut">
              <a:rPr lang="zh-TW" altLang="en-US" smtClean="0"/>
              <a:pPr/>
              <a:t>2026/1/23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96A1B-F729-4561-B4D0-49B0EE859E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5279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0666F-7B6D-4E0C-B93C-DF9672BE6C2A}" type="datetimeFigureOut">
              <a:rPr lang="zh-TW" altLang="en-US" smtClean="0"/>
              <a:pPr/>
              <a:t>2026/1/23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BB0DF-94B6-4A75-84C3-828AE6339C6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8117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99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5C68-B9D4-7FC3-CB70-40953E167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832D0-E29B-749C-73CE-F9BDA57F6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72805-4BC0-0B82-6BAF-6F519DD36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21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111E-45AE-382A-34AF-FA7126830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5610A-A80B-995B-3777-87ECD8CDB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81696-F744-1851-E595-A3FC350B4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88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74669-B677-442B-CBFF-F88515B48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F1F8D-4268-BAC6-ED30-40642AFD8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062AC-F186-F61D-10A5-0D5389FC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53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AAE0-2EB8-7EC6-6F29-50C5F645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D1C3F-95E1-53A7-9BBC-83740C7BC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5535A-D846-9106-79D0-34DCFC5CC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0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9F40C-1A1F-6178-935E-135E7859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42CF8-A6A2-85A4-3EF1-F9B340C73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5977A-1A3C-CAEC-2FF5-889E6FCB4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18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A484D-75DC-2C58-A03B-D4B43161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5603C-5737-B61F-D433-B790CE4E5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011FF-CFFC-9B8C-F84B-F4154B646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51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9FEE-2439-F237-4F3D-2E4A684C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19720-CB3E-7B1C-7CF2-104BAFA45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B5C35-1C04-3252-9EC1-DB97714EA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37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97DF-665D-BF98-087D-EAF1DE1B3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64DB8-0724-E210-17AC-B98BEFE7D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DDD5C-E96F-9B5A-AC80-1FB592FD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6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E3E6-10FD-5B0A-8134-B38442883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D52B6-E799-6C40-E7B1-B34A0F913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84A46B-F4F8-4A54-82A1-5B11496C7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7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EFA30-51DA-79B0-04FB-E720F4727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D6DD9-ABB7-F5F1-0C45-542D24451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9D12E-FB10-D642-BD69-AB2191AF6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D7C8B-E457-0B69-3BF6-FD7E016F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A180F-AA8C-0361-B56C-181BD2F56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C1D40-B2BA-D367-EC26-E7A95C8D5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60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8058-F227-F95F-1556-67FC1DDA9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BC127-975C-E641-A49B-3E5A4A43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D13BE-F32C-58D0-47F0-E006DBE78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3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951D0-A9BD-95F8-9B5D-678360FD3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B89AF-9739-AF0D-7E70-882A23086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2B549-3A36-3B1C-0A62-DE2E37CFF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20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54D8-56AD-FC69-4BBE-060FE3EA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A05C3-CA3A-FB2E-B792-930B72162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8DF14C-AAF7-4416-48C6-2709D20F3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84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A1F04-2A5C-C4EE-3FB4-65FE6C581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211C3-9474-700C-64EC-B8ECE098D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6B691-43A3-5F6A-E68A-2071EF3F1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8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B5AB7-3431-D81B-3F18-69065870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8F768-E3F3-CCF1-56EA-E14A82B46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BD738-48BC-FE58-3307-F3911DE54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0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635646"/>
            <a:ext cx="7886700" cy="993775"/>
          </a:xfrm>
          <a:prstGeom prst="rect">
            <a:avLst/>
          </a:prstGeom>
        </p:spPr>
        <p:txBody>
          <a:bodyPr anchor="ctr"/>
          <a:lstStyle>
            <a:lvl1pPr>
              <a:defRPr sz="3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835696" y="3507854"/>
            <a:ext cx="144000" cy="1090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1981953" y="3507855"/>
            <a:ext cx="6588315" cy="1090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"/>
            <a:ext cx="9144000" cy="51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9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971600" y="123479"/>
            <a:ext cx="7886700" cy="648072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87072" y="4948014"/>
            <a:ext cx="621432" cy="188641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fld id="{A8746CD4-2AF6-4701-9457-07A8755A057A}" type="slidenum">
              <a:rPr lang="zh-TW" altLang="en-US" smtClean="0"/>
              <a:pPr algn="r"/>
              <a:t>‹#›</a:t>
            </a:fld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3"/>
          </p:nvPr>
        </p:nvSpPr>
        <p:spPr>
          <a:xfrm>
            <a:off x="502543" y="1209675"/>
            <a:ext cx="8173913" cy="3378199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400">
                <a:latin typeface="+mj-lt"/>
              </a:defRPr>
            </a:lvl1pPr>
            <a:lvl2pPr marL="742950" indent="-285750">
              <a:buSzPct val="120000"/>
              <a:buFontTx/>
              <a:buBlip>
                <a:blip r:embed="rId4"/>
              </a:buBlip>
              <a:defRPr sz="2200">
                <a:latin typeface="+mj-lt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2000">
                <a:latin typeface="+mj-lt"/>
              </a:defRPr>
            </a:lvl3pPr>
            <a:lvl4pPr marL="1600200" indent="-228600">
              <a:buSzPct val="120000"/>
              <a:buFontTx/>
              <a:buBlip>
                <a:blip r:embed="rId6"/>
              </a:buBlip>
              <a:defRPr sz="1800">
                <a:latin typeface="+mj-lt"/>
              </a:defRPr>
            </a:lvl4pPr>
            <a:lvl5pPr marL="2057400" indent="-228600">
              <a:buSzPct val="120000"/>
              <a:buFontTx/>
              <a:buBlip>
                <a:blip r:embed="rId7"/>
              </a:buBlip>
              <a:defRPr sz="1600">
                <a:latin typeface="+mj-lt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78577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87072" y="4948014"/>
            <a:ext cx="621432" cy="188641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fld id="{A8746CD4-2AF6-4701-9457-07A8755A057A}" type="slidenum">
              <a:rPr lang="zh-TW" altLang="en-US" smtClean="0"/>
              <a:pPr algn="r"/>
              <a:t>‹#›</a:t>
            </a:fld>
            <a:r>
              <a:rPr lang="en-US" altLang="zh-TW" dirty="0"/>
              <a:t>/99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662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94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hyperlink" Target="https://www.python.org/downloads/release/python-31011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542" y="1635645"/>
            <a:ext cx="8244916" cy="993775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Pressure Sensor </a:t>
            </a:r>
            <a:r>
              <a:rPr lang="en-US" altLang="zh-TW" sz="48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Measurement Website </a:t>
            </a:r>
            <a:r>
              <a:rPr lang="en-US" altLang="zh-TW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Manual</a:t>
            </a:r>
            <a:endParaRPr lang="zh-TW" altLang="en-US" sz="40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Anthonio Salas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2026/01/23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06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06D5E-055D-1292-9D9A-35E5B55B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D351-47B7-8FE7-99D8-3BF81E26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run Front-end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28FB79-17A9-5CE3-4CFC-1B191A1F6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9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E24D34-1C18-E80A-A86F-1B24E184AB66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9D8B1D-8437-1C34-E72C-6579A28F460D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495ED357-C803-B6A0-3F41-BBCC9CE6DF20}"/>
              </a:ext>
            </a:extLst>
          </p:cNvPr>
          <p:cNvSpPr txBox="1">
            <a:spLocks/>
          </p:cNvSpPr>
          <p:nvPr/>
        </p:nvSpPr>
        <p:spPr>
          <a:xfrm>
            <a:off x="107502" y="2283718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Run the Front-end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terminal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to the front-end directory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pressuresensorfrontend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the frontend development server: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 dev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started, the terminal will display an address similar to: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Local: http://localhost:5173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front-end port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running on port 5173 / http://localhost:5173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4F9CC-135C-4384-84F4-9F48054B83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6151" y="910525"/>
            <a:ext cx="3131697" cy="1162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551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0B812-A824-E3E1-B619-59413C3F9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E11A-8F0C-43E0-E190-0A507DE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run Back-end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3A01B-4EA9-86F2-206D-DADEF191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10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A465-2942-AD90-ACA0-9A2B636CCF34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B5BB60-E645-1106-E32B-11B986C02213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CB3494A3-F700-48AF-EF1E-21ABDE5E31D9}"/>
              </a:ext>
            </a:extLst>
          </p:cNvPr>
          <p:cNvSpPr txBox="1">
            <a:spLocks/>
          </p:cNvSpPr>
          <p:nvPr/>
        </p:nvSpPr>
        <p:spPr>
          <a:xfrm>
            <a:off x="107502" y="2061420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Run the Back-end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new terminal window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to the backend directory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pressuresensor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the backend server: using this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uvicorn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main:app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--host 0.0.0.0 --port 5000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the backend is running successfully. The terminal should display a message similar to:</a:t>
            </a:r>
          </a:p>
          <a:p>
            <a:pPr lvl="2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Uvicorn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running on http://0.0.0.0:5000</a:t>
            </a:r>
          </a:p>
          <a:p>
            <a:pPr lvl="2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startup complete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back-end port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running on port 5000 / http://0.0.0.0:5000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4CAA0-2086-05A7-AD2E-09E2B8015E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7887" y="849748"/>
            <a:ext cx="48482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879BE-4745-41F1-BBDA-07A9B2AE7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88D8-B559-FDCE-6144-030EDF44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open the website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3AA4C-3416-06A0-36D7-AB813EDE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11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0A859C-31AD-81F1-9E1C-DFAF24F8B617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BBE5BE-7046-71D4-60BC-A367B3FCE705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79756F8-F67C-C19D-33BD-03CD504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797"/>
          <a:stretch>
            <a:fillRect/>
          </a:stretch>
        </p:blipFill>
        <p:spPr>
          <a:xfrm>
            <a:off x="36512" y="1640500"/>
            <a:ext cx="8734312" cy="2694182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92026C6-0C95-2108-17DB-C5AA3BFEBE0E}"/>
              </a:ext>
            </a:extLst>
          </p:cNvPr>
          <p:cNvSpPr txBox="1">
            <a:spLocks/>
          </p:cNvSpPr>
          <p:nvPr/>
        </p:nvSpPr>
        <p:spPr>
          <a:xfrm>
            <a:off x="107502" y="940046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8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both the backend and frontend services are running, open a web browser and navigate to: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http://localhost:5173/live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89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C7D5F-C2A9-E1BD-DF7D-11B33C0B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F4692A-6710-D794-D7EC-2C4D0245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117"/>
            <a:ext cx="9144000" cy="3439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AE352-7438-F1DA-6824-09452FA0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inside the website ? – Device Status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97CE6-2145-661B-7AD5-BED89D5A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12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2899CE-3E33-E09D-F599-BFAA49BC19E0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027464-8FD5-3EC2-C652-CC5F1FB8BA0D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6143756-0F89-F763-682D-820CA7493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97" y="1414555"/>
            <a:ext cx="2592288" cy="9670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6DA4D-22F4-DE65-A473-2C56F5C3A7EA}"/>
              </a:ext>
            </a:extLst>
          </p:cNvPr>
          <p:cNvSpPr txBox="1"/>
          <p:nvPr/>
        </p:nvSpPr>
        <p:spPr>
          <a:xfrm>
            <a:off x="139545" y="2669631"/>
            <a:ext cx="5745484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Status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panel displays the current state of the sensor and measurement system.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the active connection mode (USB or Bluetooth).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Stopped: Measurement is not running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Running: Measurement is active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Idle: No data is being streamed</a:t>
            </a: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Active: Sensor data is being received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panel is read-only and updates automatically based on backend status.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7167D3-8AFD-D90B-2035-4FD343656EE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784821" y="2381600"/>
            <a:ext cx="2020" cy="266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EC198DA-1D80-2315-7E1E-AAD26ACBC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733" y="1626038"/>
            <a:ext cx="2731195" cy="10222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79B255-4028-1784-8A0D-5854E7DD893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516016" y="2137139"/>
            <a:ext cx="538717" cy="511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259638A-8084-6157-ACC3-37431A3CA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140" y="2914881"/>
            <a:ext cx="2909343" cy="10222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E1FE23-D225-DAD7-0B87-AB0CF0C331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885029" y="3291830"/>
            <a:ext cx="179111" cy="134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71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8044E-87ED-3602-BF9C-6257119E7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AF63-B646-EFE9-B14D-F445047A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inside the website ? - Control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EDF53-8184-FECC-F1E1-628812F8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13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703A2-3DEE-9B12-0ADC-CF81DC4525BC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10E2A-1EEA-E933-3D1D-5EDBA753E122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8DFEC01-6B14-4B82-C1FF-60DAD6BE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797"/>
          <a:stretch>
            <a:fillRect/>
          </a:stretch>
        </p:blipFill>
        <p:spPr>
          <a:xfrm>
            <a:off x="77529" y="1039305"/>
            <a:ext cx="8734312" cy="2694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78206-BDA6-7FDF-C843-065AA01ED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959" y="743708"/>
            <a:ext cx="5744041" cy="2536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DEFD33-8F27-EA1B-BD6C-859BBE69D513}"/>
              </a:ext>
            </a:extLst>
          </p:cNvPr>
          <p:cNvSpPr txBox="1"/>
          <p:nvPr/>
        </p:nvSpPr>
        <p:spPr>
          <a:xfrm>
            <a:off x="96940" y="1059118"/>
            <a:ext cx="302814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Mode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connection mode.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mode is recommended for stable and continuous measurements.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mode is optional and depends on device availability.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759BCC-6074-4647-2F9A-99BD7D5F5B9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3125082" y="1167594"/>
            <a:ext cx="274877" cy="183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3E90E7-4754-56C1-0C10-64B2E0733C9D}"/>
              </a:ext>
            </a:extLst>
          </p:cNvPr>
          <p:cNvSpPr txBox="1"/>
          <p:nvPr/>
        </p:nvSpPr>
        <p:spPr>
          <a:xfrm>
            <a:off x="214787" y="2010727"/>
            <a:ext cx="291029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Begins real-time pressure measurement and data streaming.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Stops the measurement and freezes the displayed data.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Measurement must be started from this control panel.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not stream data unless the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is pressed.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B03E45-C9A9-FCBF-30C0-44D129CF6C01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3147129" y="1717463"/>
            <a:ext cx="252830" cy="70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3FDF179-4275-5D42-4F62-D3A2722BA35D}"/>
              </a:ext>
            </a:extLst>
          </p:cNvPr>
          <p:cNvSpPr txBox="1"/>
          <p:nvPr/>
        </p:nvSpPr>
        <p:spPr>
          <a:xfrm>
            <a:off x="6219317" y="1933330"/>
            <a:ext cx="2758603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Setting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(0–15)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desired gain value and click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adjustments are handled automatically by the backend.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gain values increase signal sensitivity.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Mode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mode display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data directly from the sensor.(Currently the system only have 1 mode (Raw)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90388E-BE3C-871A-2565-E68A88308584}"/>
              </a:ext>
            </a:extLst>
          </p:cNvPr>
          <p:cNvCxnSpPr>
            <a:cxnSpLocks/>
          </p:cNvCxnSpPr>
          <p:nvPr/>
        </p:nvCxnSpPr>
        <p:spPr>
          <a:xfrm>
            <a:off x="4788024" y="3276242"/>
            <a:ext cx="0" cy="50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311BCAA-9172-FD30-57BE-62FCC3689034}"/>
              </a:ext>
            </a:extLst>
          </p:cNvPr>
          <p:cNvSpPr txBox="1"/>
          <p:nvPr/>
        </p:nvSpPr>
        <p:spPr>
          <a:xfrm>
            <a:off x="1043609" y="3392941"/>
            <a:ext cx="4824536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Export Settings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allows automatic data saving when a measurement is stopped.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CSV save on STOP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enabled, the system automatically saves measurement data as a CSV file after pressing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Save Folder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destination folder for saving CSV files.</a:t>
            </a: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folder will be used for all subsequent exports.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F5E3C0-FA06-0FD7-FE75-9601BB592084}"/>
              </a:ext>
            </a:extLst>
          </p:cNvPr>
          <p:cNvSpPr/>
          <p:nvPr/>
        </p:nvSpPr>
        <p:spPr>
          <a:xfrm>
            <a:off x="3399959" y="987574"/>
            <a:ext cx="88400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BFD409-5DE3-649C-A859-3ADCCD035713}"/>
              </a:ext>
            </a:extLst>
          </p:cNvPr>
          <p:cNvSpPr/>
          <p:nvPr/>
        </p:nvSpPr>
        <p:spPr>
          <a:xfrm>
            <a:off x="3399959" y="1439240"/>
            <a:ext cx="1316057" cy="556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E2B26C-6FFF-E03E-2A4E-F0D5867166C0}"/>
              </a:ext>
            </a:extLst>
          </p:cNvPr>
          <p:cNvSpPr/>
          <p:nvPr/>
        </p:nvSpPr>
        <p:spPr>
          <a:xfrm>
            <a:off x="6219317" y="931293"/>
            <a:ext cx="2889187" cy="83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8FBEC80-4649-266C-C2E5-CE5355C0E88E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7663911" y="1763449"/>
            <a:ext cx="0" cy="339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A053A09-2210-8134-EA97-9C7885B63E42}"/>
              </a:ext>
            </a:extLst>
          </p:cNvPr>
          <p:cNvCxnSpPr>
            <a:cxnSpLocks/>
          </p:cNvCxnSpPr>
          <p:nvPr/>
        </p:nvCxnSpPr>
        <p:spPr>
          <a:xfrm flipH="1">
            <a:off x="3125082" y="2573561"/>
            <a:ext cx="654830" cy="819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6DD1C70-290A-D7D4-1168-4C227AECD3A4}"/>
              </a:ext>
            </a:extLst>
          </p:cNvPr>
          <p:cNvSpPr/>
          <p:nvPr/>
        </p:nvSpPr>
        <p:spPr>
          <a:xfrm>
            <a:off x="3399959" y="2140039"/>
            <a:ext cx="2487197" cy="1100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4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34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032F-7D15-7EA4-59B0-1F6E23E5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66D1-3E82-C1D7-65AE-7E802D26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inside the website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DBAAD-CA2E-AB7D-3EA2-3BE08549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14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530367-5EB5-A6E8-2366-A4EF874CCDBD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6532-2E07-884C-FC6C-6C45412BDBD4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9A6451-AEC2-245A-9E20-E348AAFFB867}"/>
              </a:ext>
            </a:extLst>
          </p:cNvPr>
          <p:cNvSpPr txBox="1">
            <a:spLocks/>
          </p:cNvSpPr>
          <p:nvPr/>
        </p:nvSpPr>
        <p:spPr>
          <a:xfrm>
            <a:off x="107502" y="940046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517FE-7E15-3595-5533-186E988D2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368" y="868038"/>
            <a:ext cx="7164288" cy="3702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A91AD3-E197-01E9-393F-D77ACD8BDA09}"/>
              </a:ext>
            </a:extLst>
          </p:cNvPr>
          <p:cNvSpPr txBox="1"/>
          <p:nvPr/>
        </p:nvSpPr>
        <p:spPr>
          <a:xfrm>
            <a:off x="3563888" y="1203598"/>
            <a:ext cx="260285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Pressure Graph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pressure data in real time during measurement.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uses a sliding window:</a:t>
            </a: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 appears continuously</a:t>
            </a: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Older data scrolls out of view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View to Default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Resets zoom and pan to the default view.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Y-axis: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ADC value</a:t>
            </a:r>
            <a:b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X-axis: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Sample index / time progression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34FE81-3F22-9722-AB68-C714B2B5F680}"/>
              </a:ext>
            </a:extLst>
          </p:cNvPr>
          <p:cNvCxnSpPr>
            <a:cxnSpLocks/>
          </p:cNvCxnSpPr>
          <p:nvPr/>
        </p:nvCxnSpPr>
        <p:spPr>
          <a:xfrm flipV="1">
            <a:off x="1403648" y="1851670"/>
            <a:ext cx="2088232" cy="7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DF7299-B9E6-71CF-2D0C-BDEBE4454937}"/>
              </a:ext>
            </a:extLst>
          </p:cNvPr>
          <p:cNvSpPr txBox="1"/>
          <p:nvPr/>
        </p:nvSpPr>
        <p:spPr>
          <a:xfrm>
            <a:off x="3613524" y="2853073"/>
            <a:ext cx="2602852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/>
              <a:t>System Log Panel</a:t>
            </a:r>
          </a:p>
          <a:p>
            <a:r>
              <a:rPr lang="en-US" sz="800" dirty="0"/>
              <a:t>The </a:t>
            </a:r>
            <a:r>
              <a:rPr lang="en-US" sz="800" b="1" dirty="0"/>
              <a:t>System Log</a:t>
            </a:r>
            <a:r>
              <a:rPr lang="en-US" sz="800" dirty="0"/>
              <a:t> panel displays real-time system messages generated by the application.</a:t>
            </a:r>
            <a:br>
              <a:rPr lang="en-US" sz="800" dirty="0"/>
            </a:br>
            <a:r>
              <a:rPr lang="en-US" sz="800" dirty="0"/>
              <a:t>This panel is used to monitor system activity, user actions, and backend responses during operation.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9BDCEC-2847-4347-A2EC-D48E8BF5E80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471392" y="3207016"/>
            <a:ext cx="2142132" cy="159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1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DC2BF-6C07-2D7E-3D5F-6AAF7F69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692653-1E66-646A-F832-695E80DB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0519"/>
            <a:ext cx="9144000" cy="3439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BCDBE-ED73-3ABC-F762-ABED286D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23479"/>
            <a:ext cx="8208912" cy="6480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inside the website ? – Activity Tutorials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8D92E-B9AF-6B56-401D-80A7F581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15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2AFD19-278E-70E2-31E3-C1B90FB40DFB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8DD8D-F9B6-368B-0944-B6092BD47502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CE21C7-6CFD-8F2D-6031-E69043614268}"/>
              </a:ext>
            </a:extLst>
          </p:cNvPr>
          <p:cNvSpPr txBox="1"/>
          <p:nvPr/>
        </p:nvSpPr>
        <p:spPr>
          <a:xfrm>
            <a:off x="4139952" y="2859782"/>
            <a:ext cx="489654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Access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Tutorials ?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left navigation menu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Tutorials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activity from 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Activity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dropdown list.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C090FB-4744-483B-9C58-8768ECE954E4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1757386" y="2160245"/>
            <a:ext cx="348573" cy="41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172E6E3-510D-7057-7ED3-07DD8FC0B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" y="1857176"/>
            <a:ext cx="1719585" cy="606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DD4023-1791-9793-1014-1EBD52E73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59" y="860518"/>
            <a:ext cx="1757427" cy="3439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090990-CB6D-8CE2-885B-177FA0E9A469}"/>
              </a:ext>
            </a:extLst>
          </p:cNvPr>
          <p:cNvSpPr txBox="1"/>
          <p:nvPr/>
        </p:nvSpPr>
        <p:spPr>
          <a:xfrm>
            <a:off x="4108431" y="1568803"/>
            <a:ext cx="460851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Tutorials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Tutorials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provides guided exercise videos that help users perform standardized the movement activities while using the pressure sensor system.</a:t>
            </a:r>
          </a:p>
        </p:txBody>
      </p:sp>
    </p:spTree>
    <p:extLst>
      <p:ext uri="{BB962C8B-B14F-4D97-AF65-F5344CB8AC3E}">
        <p14:creationId xmlns:p14="http://schemas.microsoft.com/office/powerpoint/2010/main" val="19782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F7BE7-9291-A852-91EA-26265DC1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5F7D-D8F3-9BBD-6420-1466CD88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23479"/>
            <a:ext cx="8496944" cy="64807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Measurement Demonstration (USB Mode)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3A804-5B6F-CBC8-37E1-461A3FC2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16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470230-1A02-AD9B-FC1C-5E1868D170F0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9026DE-C915-621C-975E-49795F87B1E9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7692E17-6D41-6276-778F-6F9C407DBEBD}"/>
              </a:ext>
            </a:extLst>
          </p:cNvPr>
          <p:cNvSpPr txBox="1">
            <a:spLocks/>
          </p:cNvSpPr>
          <p:nvPr/>
        </p:nvSpPr>
        <p:spPr>
          <a:xfrm>
            <a:off x="107502" y="940046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9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26-01-23 18-26-03">
            <a:hlinkClick r:id="" action="ppaction://media"/>
            <a:extLst>
              <a:ext uri="{FF2B5EF4-FFF2-40B4-BE49-F238E27FC236}">
                <a16:creationId xmlns:a16="http://schemas.microsoft.com/office/drawing/2014/main" id="{E94FDF4D-35DC-A815-E723-F8A4DDB22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70947" y="868038"/>
            <a:ext cx="6817107" cy="36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B91-BF0B-FF30-CB9A-14D276832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DD3F-9F4C-DB9D-9ACB-416AB719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23479"/>
            <a:ext cx="8496944" cy="64807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Measurement Demonstration (Bluetooth Mode)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A8F70-0375-28B4-400C-5742EE40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17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478A08-0842-E799-7333-D07D48A7BC16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3B5AE5-8761-C8A7-459E-08B678A6142E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42B1694-8206-A721-ADCA-ED99E575865E}"/>
              </a:ext>
            </a:extLst>
          </p:cNvPr>
          <p:cNvSpPr txBox="1">
            <a:spLocks/>
          </p:cNvSpPr>
          <p:nvPr/>
        </p:nvSpPr>
        <p:spPr>
          <a:xfrm>
            <a:off x="107502" y="940046"/>
            <a:ext cx="9143999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9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2026-01-23 18-38-50">
            <a:hlinkClick r:id="" action="ppaction://media"/>
            <a:extLst>
              <a:ext uri="{FF2B5EF4-FFF2-40B4-BE49-F238E27FC236}">
                <a16:creationId xmlns:a16="http://schemas.microsoft.com/office/drawing/2014/main" id="{4E3379D1-FCAB-ABE6-C852-D0997FE15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18034" y="858024"/>
            <a:ext cx="6707932" cy="36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2E1BC4-C070-4B58-B5DB-07C195B57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6600" dirty="0">
                <a:latin typeface="DFKai-SB" panose="03000509000000000000" pitchFamily="65" charset="-120"/>
                <a:ea typeface="DFKai-SB" panose="03000509000000000000" pitchFamily="65" charset="-120"/>
                <a:cs typeface="MV Boli" panose="02000500030200090000" pitchFamily="2" charset="0"/>
              </a:rPr>
              <a:t>謝謝</a:t>
            </a:r>
            <a:r>
              <a:rPr lang="ja-JP" altLang="en-US" sz="6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altLang="ja-JP" sz="6000" dirty="0">
                <a:latin typeface="Segoe Print" panose="02000600000000000000" pitchFamily="2" charset="0"/>
                <a:cs typeface="MV Boli" panose="02000500030200090000" pitchFamily="2" charset="0"/>
              </a:rPr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8378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9207-EC25-4C3C-A413-147B0F1F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Pressure Sensor Measurement System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C61B7-00AD-4E94-BF35-24F5DCEA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1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495194-9EE3-4D97-A919-0B7120A64FBA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950EB5-CC65-4D4A-A82A-D5E2142D6CA8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53CD4B1B-FFDC-940C-6C71-85A98B2F3544}"/>
              </a:ext>
            </a:extLst>
          </p:cNvPr>
          <p:cNvSpPr txBox="1">
            <a:spLocks/>
          </p:cNvSpPr>
          <p:nvPr/>
        </p:nvSpPr>
        <p:spPr>
          <a:xfrm>
            <a:off x="107503" y="699542"/>
            <a:ext cx="8928992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Sensor Measurement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pressure measurement system designed to acquire and display pressure data in real time using a pressure sensor connected to a computer via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or Bluetooth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intended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testing, monitoring, and pressure data analysis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it supports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graphical visualization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facilitate real-time observation and post-measurement evaluation.</a:t>
            </a:r>
          </a:p>
        </p:txBody>
      </p:sp>
    </p:spTree>
    <p:extLst>
      <p:ext uri="{BB962C8B-B14F-4D97-AF65-F5344CB8AC3E}">
        <p14:creationId xmlns:p14="http://schemas.microsoft.com/office/powerpoint/2010/main" val="318558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97E25-8E35-4A77-8357-4828DA3D9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0EBE-D8E4-8D27-DF26-D949C23B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the library need to install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847B1-B690-32D4-F41B-15F26D8A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2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DBF913-E9DE-8600-03F7-3E3A55D7C696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81601-B306-4B21-D06F-54D612D37AC2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84D3EB56-1EA2-8D65-B710-DA5FAC3F5C84}"/>
              </a:ext>
            </a:extLst>
          </p:cNvPr>
          <p:cNvSpPr txBox="1">
            <a:spLocks/>
          </p:cNvSpPr>
          <p:nvPr/>
        </p:nvSpPr>
        <p:spPr>
          <a:xfrm>
            <a:off x="107503" y="699542"/>
            <a:ext cx="8928992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the Pressure Sensor Measurement System properly, the following software and libraries are required :</a:t>
            </a:r>
          </a:p>
          <a:p>
            <a:pPr marL="346075" indent="-346075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Environment</a:t>
            </a:r>
          </a:p>
          <a:p>
            <a:pPr marL="746125" lvl="1" indent="-346075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3.9 – 3.11 (tested on Python 3.10)</a:t>
            </a:r>
          </a:p>
          <a:p>
            <a:pPr marL="346075" indent="-346075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Python Libraries:</a:t>
            </a:r>
          </a:p>
          <a:p>
            <a:pPr marL="746125" lvl="1" indent="-346075"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uvicorn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ps02usb (for USB communication), ps02 (for Bluetooth communication),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asyncio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pyserial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bleak==2.1.1</a:t>
            </a:r>
          </a:p>
          <a:p>
            <a:pPr marL="346075" indent="-346075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Environment</a:t>
            </a:r>
          </a:p>
          <a:p>
            <a:pPr marL="746125" lvl="1" indent="-346075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18.x or later,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9.x or later</a:t>
            </a:r>
          </a:p>
        </p:txBody>
      </p:sp>
    </p:spTree>
    <p:extLst>
      <p:ext uri="{BB962C8B-B14F-4D97-AF65-F5344CB8AC3E}">
        <p14:creationId xmlns:p14="http://schemas.microsoft.com/office/powerpoint/2010/main" val="87868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69169-4978-22AC-553D-2FD4CD068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BB9F-6299-E865-95CC-BDDA3BEF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Guide – Front-end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F51B7-45A0-431B-572D-105F2432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3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803AF8-ABF2-50E8-FC8A-AF1BFB50B2AB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84AD96-3242-DB3A-8D3A-53824486200A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238FCE50-A410-6051-765A-BB042AA98373}"/>
              </a:ext>
            </a:extLst>
          </p:cNvPr>
          <p:cNvSpPr txBox="1">
            <a:spLocks/>
          </p:cNvSpPr>
          <p:nvPr/>
        </p:nvSpPr>
        <p:spPr>
          <a:xfrm>
            <a:off x="-16167" y="699545"/>
            <a:ext cx="5047005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web browser and visit the official Node.js website: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https://nodejs.org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6075" indent="-346075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LTS (Long Term Support)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version</a:t>
            </a:r>
          </a:p>
          <a:p>
            <a:pPr marL="346075" indent="-346075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installer and follow the installation steps</a:t>
            </a:r>
          </a:p>
          <a:p>
            <a:pPr marL="346075" indent="-346075"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the default settings during installation</a:t>
            </a:r>
          </a:p>
          <a:p>
            <a:pPr marL="346075" indent="-346075" algn="just"/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F154A-386C-5E75-2A8F-5A3C28F4D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2483" y="771551"/>
            <a:ext cx="3936923" cy="3024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F0FCE-B52C-5DFE-6A59-74BEBEA70091}"/>
              </a:ext>
            </a:extLst>
          </p:cNvPr>
          <p:cNvSpPr/>
          <p:nvPr/>
        </p:nvSpPr>
        <p:spPr>
          <a:xfrm>
            <a:off x="5148064" y="3485354"/>
            <a:ext cx="1080120" cy="238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71E749-2BE5-95F6-C159-63E5A7875EF5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831239" y="3623319"/>
            <a:ext cx="4487" cy="359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3F1848A-E955-3539-6649-58C67D69BF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9" y="2911996"/>
            <a:ext cx="2129059" cy="16806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0937F3-3F57-8FCC-CB43-A58D1CB4D6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641" y="2936636"/>
            <a:ext cx="2211360" cy="1732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5F6399-37C8-3F25-2A2D-B2A17D771C39}"/>
              </a:ext>
            </a:extLst>
          </p:cNvPr>
          <p:cNvSpPr txBox="1"/>
          <p:nvPr/>
        </p:nvSpPr>
        <p:spPr>
          <a:xfrm>
            <a:off x="5169840" y="3982938"/>
            <a:ext cx="13227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button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5C428B-1FF9-65BC-93E9-5A8B5CBA325E}"/>
              </a:ext>
            </a:extLst>
          </p:cNvPr>
          <p:cNvSpPr txBox="1"/>
          <p:nvPr/>
        </p:nvSpPr>
        <p:spPr>
          <a:xfrm>
            <a:off x="213580" y="2624544"/>
            <a:ext cx="1887055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“Install” to complete the 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812C6C-A207-BB7F-F9F7-28813C1705AD}"/>
              </a:ext>
            </a:extLst>
          </p:cNvPr>
          <p:cNvSpPr txBox="1"/>
          <p:nvPr/>
        </p:nvSpPr>
        <p:spPr>
          <a:xfrm>
            <a:off x="2507335" y="2624544"/>
            <a:ext cx="1853392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800" b="1" dirty="0"/>
              <a:t>Wait for "Finish" to complete the setup</a:t>
            </a: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8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11CFA-9AC0-92A6-B317-D4C5B68C4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840E-F0D8-A2CB-6BC1-A062236B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Guide – Front-end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BA3D6-E906-254A-0A35-8877C29B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4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A95AE-660F-3B12-1C51-E11C09AA8387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C0856E-4670-ACFE-8978-397BED29AD7D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731960B5-C4DF-46FF-0720-31AC7C3C51F3}"/>
              </a:ext>
            </a:extLst>
          </p:cNvPr>
          <p:cNvSpPr txBox="1">
            <a:spLocks/>
          </p:cNvSpPr>
          <p:nvPr/>
        </p:nvSpPr>
        <p:spPr>
          <a:xfrm>
            <a:off x="-16166" y="817353"/>
            <a:ext cx="4859308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Node.js and </a:t>
            </a:r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Installation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following commands:</a:t>
            </a:r>
          </a:p>
          <a:p>
            <a:pPr lvl="1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-v</a:t>
            </a:r>
          </a:p>
          <a:p>
            <a:pPr lvl="1"/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-v</a:t>
            </a:r>
          </a:p>
          <a:p>
            <a:r>
              <a:rPr lang="en-US" altLang="zh-TW" sz="1800" dirty="0"/>
              <a:t>Version numbers should be displayed, indicating a successful installation</a:t>
            </a:r>
            <a:endParaRPr lang="en-US" altLang="zh-TW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066C1-4AE0-CD1A-8B49-26C227A24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8609" y="987574"/>
            <a:ext cx="3851920" cy="14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16296-A3B1-9F91-6312-417FFFF0D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0160-3421-81F9-30A1-A2950E6F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Guide – Back-end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010FA-104F-741E-6E78-26A5ADB6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5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2FB45A-6525-46CF-116E-9D60A1D23654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E6BA82-FF4D-CE3B-55B7-2953F899F5B6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542231B6-320F-4E16-1648-2AFA26BAE32C}"/>
              </a:ext>
            </a:extLst>
          </p:cNvPr>
          <p:cNvSpPr txBox="1">
            <a:spLocks/>
          </p:cNvSpPr>
          <p:nvPr/>
        </p:nvSpPr>
        <p:spPr>
          <a:xfrm>
            <a:off x="-16166" y="817353"/>
            <a:ext cx="4300134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web browser and visit the official Python website:</a:t>
            </a:r>
          </a:p>
          <a:p>
            <a:pPr lvl="1"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https://www.python.org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version 3.10.11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(recommended)</a:t>
            </a:r>
          </a:p>
          <a:p>
            <a:pPr lvl="2" algn="just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this link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https://www.python.org/downloads/release/python-31011/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F237B-E7C6-299A-56EA-6CD07CC8F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7984" y="817353"/>
            <a:ext cx="4680520" cy="2338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55CA96-042C-00DD-2905-37D798F6AD2D}"/>
              </a:ext>
            </a:extLst>
          </p:cNvPr>
          <p:cNvSpPr/>
          <p:nvPr/>
        </p:nvSpPr>
        <p:spPr>
          <a:xfrm>
            <a:off x="4427984" y="2380882"/>
            <a:ext cx="936104" cy="1188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C1EB6-12EB-32E4-4872-40062856A74C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4896036" y="2499742"/>
            <a:ext cx="49331" cy="711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5A0550-9D75-DA1D-C85C-D5F7AFDC3099}"/>
              </a:ext>
            </a:extLst>
          </p:cNvPr>
          <p:cNvSpPr txBox="1"/>
          <p:nvPr/>
        </p:nvSpPr>
        <p:spPr>
          <a:xfrm>
            <a:off x="4283968" y="3210765"/>
            <a:ext cx="13227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button</a:t>
            </a:r>
          </a:p>
        </p:txBody>
      </p:sp>
    </p:spTree>
    <p:extLst>
      <p:ext uri="{BB962C8B-B14F-4D97-AF65-F5344CB8AC3E}">
        <p14:creationId xmlns:p14="http://schemas.microsoft.com/office/powerpoint/2010/main" val="8435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B9A7C-2E9E-11CE-F004-CEB455C2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8172-1167-DA4A-EE14-CD14172A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Guide – Back-end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2B15A-06AB-4D65-F645-2C994D75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6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626B0A-DB16-BDBD-651B-32A5B2969F4E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5B9E42-5ED6-989E-7E88-ACC2F96B834A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894F6BF4-FE00-2801-D6F6-EE14A29FAAF4}"/>
              </a:ext>
            </a:extLst>
          </p:cNvPr>
          <p:cNvSpPr txBox="1">
            <a:spLocks/>
          </p:cNvSpPr>
          <p:nvPr/>
        </p:nvSpPr>
        <p:spPr>
          <a:xfrm>
            <a:off x="4654181" y="4083192"/>
            <a:ext cx="4300134" cy="396043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has been tested on Python 3.10.11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C16FF-E698-5546-C66E-65E6A724E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024" y="859491"/>
            <a:ext cx="4070276" cy="24987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1053C-7415-1886-61BD-6D25958F6487}"/>
              </a:ext>
            </a:extLst>
          </p:cNvPr>
          <p:cNvSpPr/>
          <p:nvPr/>
        </p:nvSpPr>
        <p:spPr>
          <a:xfrm>
            <a:off x="5940152" y="1601074"/>
            <a:ext cx="2304256" cy="698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FB652E-2246-6071-00C8-CBBE5CE1D804}"/>
              </a:ext>
            </a:extLst>
          </p:cNvPr>
          <p:cNvCxnSpPr>
            <a:cxnSpLocks/>
          </p:cNvCxnSpPr>
          <p:nvPr/>
        </p:nvCxnSpPr>
        <p:spPr>
          <a:xfrm>
            <a:off x="8242019" y="2108880"/>
            <a:ext cx="187746" cy="1407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5AB571-B3D7-D768-75CA-239A55966A38}"/>
              </a:ext>
            </a:extLst>
          </p:cNvPr>
          <p:cNvSpPr txBox="1"/>
          <p:nvPr/>
        </p:nvSpPr>
        <p:spPr>
          <a:xfrm>
            <a:off x="7884368" y="3527199"/>
            <a:ext cx="109356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Install Now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3D0F2-B0FD-0F58-D604-11BEEAD7E495}"/>
              </a:ext>
            </a:extLst>
          </p:cNvPr>
          <p:cNvSpPr txBox="1"/>
          <p:nvPr/>
        </p:nvSpPr>
        <p:spPr>
          <a:xfrm>
            <a:off x="2537747" y="2116471"/>
            <a:ext cx="244035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option “Add Python to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PATH” before clicking Install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4ED1C3-6C00-7526-AF85-384F2486AA3A}"/>
              </a:ext>
            </a:extLst>
          </p:cNvPr>
          <p:cNvSpPr/>
          <p:nvPr/>
        </p:nvSpPr>
        <p:spPr>
          <a:xfrm>
            <a:off x="5868144" y="2850462"/>
            <a:ext cx="1872208" cy="457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FCFAEE-41DE-ED0F-2CC2-C2052C32891D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4978104" y="2347304"/>
            <a:ext cx="890040" cy="685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CCCBA69-EBCE-3383-19C4-58966E47A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817738"/>
            <a:ext cx="3147640" cy="412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208662-0716-D39A-7DCE-96E257644733}"/>
              </a:ext>
            </a:extLst>
          </p:cNvPr>
          <p:cNvSpPr txBox="1"/>
          <p:nvPr/>
        </p:nvSpPr>
        <p:spPr>
          <a:xfrm>
            <a:off x="1524158" y="1544844"/>
            <a:ext cx="146646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1.Run the Installer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CD688E-2BCF-5355-CEC3-0FD21702616B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257388" y="1229929"/>
            <a:ext cx="0" cy="314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0EAEF1-C945-DB55-AD4A-CA2DB077F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511" y="2976368"/>
            <a:ext cx="2771800" cy="8278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229C52-D527-2D91-8C4A-5A000AF49BBF}"/>
              </a:ext>
            </a:extLst>
          </p:cNvPr>
          <p:cNvSpPr txBox="1"/>
          <p:nvPr/>
        </p:nvSpPr>
        <p:spPr>
          <a:xfrm>
            <a:off x="189685" y="4068166"/>
            <a:ext cx="349068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forget verify the version of your python using this command on your command prompt 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--version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BD04B7-F317-6FA3-6229-2A9377CE8B4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1935028" y="3804198"/>
            <a:ext cx="10383" cy="263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70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7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EF82C-52F2-2985-E353-DD59C2AB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8EF3-7CD8-A8B8-F287-E739D181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Guide – Back-end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DD6B3-8263-C6C6-F30B-74A6382C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7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8EFEF5-65F9-9D25-D29F-EEE85BB9EF67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823D1B-DC1D-D66D-9E40-FAB5C303042C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CAEF7-790C-2181-4359-FF7ABF14A933}"/>
              </a:ext>
            </a:extLst>
          </p:cNvPr>
          <p:cNvSpPr txBox="1">
            <a:spLocks/>
          </p:cNvSpPr>
          <p:nvPr/>
        </p:nvSpPr>
        <p:spPr>
          <a:xfrm>
            <a:off x="107502" y="771551"/>
            <a:ext cx="9143999" cy="20162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the required libraries using the following command:</a:t>
            </a:r>
          </a:p>
          <a:p>
            <a:r>
              <a:rPr lang="sv-SE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FastAPI</a:t>
            </a:r>
          </a:p>
          <a:p>
            <a:pPr lvl="1"/>
            <a:r>
              <a:rPr lang="sv-SE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-m pip install fastapi</a:t>
            </a:r>
          </a:p>
          <a:p>
            <a:r>
              <a:rPr lang="en-GB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GB" altLang="zh-TW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Uvicorn</a:t>
            </a:r>
            <a:endParaRPr lang="en-GB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-m pip install </a:t>
            </a:r>
            <a:r>
              <a:rPr lang="en-GB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uvicorn</a:t>
            </a:r>
            <a:endParaRPr lang="en-GB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NumPy</a:t>
            </a:r>
          </a:p>
          <a:p>
            <a:pPr lvl="1"/>
            <a:r>
              <a:rPr lang="en-GB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-m pip install </a:t>
            </a:r>
            <a:r>
              <a:rPr lang="en-GB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GB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GB" altLang="zh-TW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WebSockets</a:t>
            </a:r>
            <a:endParaRPr lang="en-GB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-m pip install </a:t>
            </a:r>
            <a:r>
              <a:rPr lang="en-GB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websockets</a:t>
            </a:r>
            <a:endParaRPr lang="en-GB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GB" altLang="zh-TW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PySerial</a:t>
            </a:r>
            <a:endParaRPr lang="en-GB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-m pip install </a:t>
            </a:r>
            <a:r>
              <a:rPr lang="en-GB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pyserial</a:t>
            </a:r>
            <a:endParaRPr lang="en-GB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Bleak Library</a:t>
            </a:r>
          </a:p>
          <a:p>
            <a:pPr lvl="1"/>
            <a:r>
              <a:rPr lang="en-GB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-m pip install bleak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37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0A75-6398-6E90-93F4-7334A1743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9111-81BE-F026-4F08-1D56A25E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Guide – Back-end (4)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C569B-C2D3-FD5F-E5A9-FB565E27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746CD4-2AF6-4701-9457-07A8755A057A}" type="slidenum">
              <a:rPr lang="zh-TW" altLang="en-US" smtClean="0"/>
              <a:pPr algn="r"/>
              <a:t>8</a:t>
            </a:fld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D0D435-7228-98CC-008D-E7EFBD724E43}"/>
              </a:ext>
            </a:extLst>
          </p:cNvPr>
          <p:cNvCxnSpPr/>
          <p:nvPr/>
        </p:nvCxnSpPr>
        <p:spPr>
          <a:xfrm>
            <a:off x="36512" y="69954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8F4DE5-733F-EBAB-2655-24252DE610CB}"/>
              </a:ext>
            </a:extLst>
          </p:cNvPr>
          <p:cNvCxnSpPr/>
          <p:nvPr/>
        </p:nvCxnSpPr>
        <p:spPr>
          <a:xfrm>
            <a:off x="36512" y="4659982"/>
            <a:ext cx="9144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F4EC6-4E8F-D75C-B5B0-A0427B5CBA32}"/>
              </a:ext>
            </a:extLst>
          </p:cNvPr>
          <p:cNvSpPr txBox="1">
            <a:spLocks/>
          </p:cNvSpPr>
          <p:nvPr/>
        </p:nvSpPr>
        <p:spPr>
          <a:xfrm>
            <a:off x="342950" y="1743658"/>
            <a:ext cx="9143999" cy="201622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2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installation please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that all required libraries are installed correctly by running the following command in the terminal:</a:t>
            </a:r>
          </a:p>
          <a:p>
            <a:pPr lvl="1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-c "import </a:t>
            </a:r>
            <a:r>
              <a:rPr lang="en-US" altLang="zh-TW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fastapi,uvicorn,numpy,websockets,serial,blake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print('OK’)”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output is OK with no errors, it confirms that all dependencies are installed and accessible in the current Python environment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70434-5F9A-7C9A-39BC-5677108E6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2" y="944173"/>
            <a:ext cx="82200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25692</TotalTime>
  <Words>1142</Words>
  <Application>Microsoft Office PowerPoint</Application>
  <PresentationFormat>On-screen Show (16:9)</PresentationFormat>
  <Paragraphs>147</Paragraphs>
  <Slides>19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DFKai-SB</vt:lpstr>
      <vt:lpstr>Arial</vt:lpstr>
      <vt:lpstr>Calibri</vt:lpstr>
      <vt:lpstr>Calibri Light</vt:lpstr>
      <vt:lpstr>MV Boli</vt:lpstr>
      <vt:lpstr>Segoe Print</vt:lpstr>
      <vt:lpstr>Times New Roman</vt:lpstr>
      <vt:lpstr>Ring</vt:lpstr>
      <vt:lpstr>Pressure Sensor Measurement Website User Manual</vt:lpstr>
      <vt:lpstr>What is Pressure Sensor Measurement System ?</vt:lpstr>
      <vt:lpstr>What the library need to install ?</vt:lpstr>
      <vt:lpstr>Installation Guide – Front-end (1)</vt:lpstr>
      <vt:lpstr>Installation Guide – Front-end (2)</vt:lpstr>
      <vt:lpstr>Installation Guide – Back-end (1)</vt:lpstr>
      <vt:lpstr>Installation Guide – Back-end (2)</vt:lpstr>
      <vt:lpstr>Installation Guide – Back-end (3)</vt:lpstr>
      <vt:lpstr>Installation Guide – Back-end (4)</vt:lpstr>
      <vt:lpstr>How to run Front-end ?</vt:lpstr>
      <vt:lpstr>How to run Back-end ?</vt:lpstr>
      <vt:lpstr>How to open the website ?</vt:lpstr>
      <vt:lpstr>What inside the website ? – Device Status</vt:lpstr>
      <vt:lpstr>What inside the website ? - Control Panel</vt:lpstr>
      <vt:lpstr>What inside the website ?</vt:lpstr>
      <vt:lpstr>What inside the website ? – Activity Tutorials</vt:lpstr>
      <vt:lpstr>Live Measurement Demonstration (USB Mode)</vt:lpstr>
      <vt:lpstr>Live Measurement Demonstration (Bluetooth Mode)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fire</dc:creator>
  <cp:lastModifiedBy>吳妙嫻 OLIVIA SHANG GO</cp:lastModifiedBy>
  <cp:revision>1341</cp:revision>
  <dcterms:created xsi:type="dcterms:W3CDTF">2018-09-27T12:24:00Z</dcterms:created>
  <dcterms:modified xsi:type="dcterms:W3CDTF">2026-01-23T11:00:26Z</dcterms:modified>
</cp:coreProperties>
</file>